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257" r:id="rId3"/>
    <p:sldId id="262" r:id="rId4"/>
    <p:sldId id="261" r:id="rId5"/>
    <p:sldId id="258" r:id="rId6"/>
    <p:sldId id="259" r:id="rId7"/>
    <p:sldId id="266" r:id="rId8"/>
    <p:sldId id="260" r:id="rId9"/>
    <p:sldId id="263" r:id="rId10"/>
    <p:sldId id="264" r:id="rId11"/>
    <p:sldId id="265" r:id="rId12"/>
    <p:sldId id="267" r:id="rId13"/>
    <p:sldId id="268" r:id="rId14"/>
    <p:sldId id="269" r:id="rId15"/>
    <p:sldId id="273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9366" autoAdjust="0"/>
  </p:normalViewPr>
  <p:slideViewPr>
    <p:cSldViewPr>
      <p:cViewPr>
        <p:scale>
          <a:sx n="29" d="100"/>
          <a:sy n="29" d="100"/>
        </p:scale>
        <p:origin x="-165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3F9E13-9538-4FDB-9FBE-E402A820A3FA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E7F6EC-E4B1-42F8-9F2A-79E02DECB3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622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Важным различием между этими двумя вирусами является скорость передачи.</a:t>
            </a:r>
          </a:p>
          <a:p>
            <a:endParaRPr lang="ru-RU" dirty="0" smtClean="0"/>
          </a:p>
          <a:p>
            <a:r>
              <a:rPr lang="ru-RU" dirty="0" smtClean="0"/>
              <a:t>Грипп имеет более короткий средний инкубационный период (время от заражения до появления симптомов) и более короткий серийный интервал (время между последовательными случаями), чем у вируса COVID-19. Серийный интервал для вируса COVID-19 оценивается в 5-6 дней, в то время как для вируса гриппа</a:t>
            </a:r>
          </a:p>
          <a:p>
            <a:endParaRPr lang="ru-RU" dirty="0" smtClean="0"/>
          </a:p>
          <a:p>
            <a:r>
              <a:rPr lang="ru-RU" dirty="0" err="1" smtClean="0"/>
              <a:t>Предсимптомная</a:t>
            </a:r>
            <a:r>
              <a:rPr lang="ru-RU" dirty="0" smtClean="0"/>
              <a:t> передача, то есть передача вируса до появления симптомов, характерна для гриппа. Для COVID-19 это не характерно.</a:t>
            </a:r>
          </a:p>
          <a:p>
            <a:endParaRPr lang="ru-RU" dirty="0" smtClean="0"/>
          </a:p>
          <a:p>
            <a:r>
              <a:rPr lang="ru-RU" dirty="0" smtClean="0"/>
              <a:t>Предполагается, что репродуктивное число - число вторичных случаев заражения, вызванных одним инфицированным человеком для COVID-19 составляет от 2 до 2,5, что выше, чем для гриппа.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2218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Здоровый образ жизни повышает сопротивляемость организма к инфекции. Соблюдайте здоровый режим, включая полноценный сон, потребление пищевых продуктов богатых белками, витаминами и минеральными веществами, физическую активность.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4184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Среди прочих средств профилактики особое место занимает ношение масок, благодаря которым ограничивается распространение вируса.   </a:t>
            </a:r>
          </a:p>
          <a:p>
            <a:r>
              <a:rPr lang="ru-RU" dirty="0" smtClean="0"/>
              <a:t>        Медицинские маски для защиты органов дыхания используют:   </a:t>
            </a:r>
          </a:p>
          <a:p>
            <a:r>
              <a:rPr lang="ru-RU" dirty="0" smtClean="0"/>
              <a:t>- при посещении мест массового скопления людей, поездках в общественном транспорте в период роста заболеваемости острыми респираторными вирусными инфекциями;   </a:t>
            </a:r>
          </a:p>
          <a:p>
            <a:r>
              <a:rPr lang="ru-RU" dirty="0" smtClean="0"/>
              <a:t>- при уходе за больными острыми респираторными вирусными инфекциями;   </a:t>
            </a:r>
          </a:p>
          <a:p>
            <a:r>
              <a:rPr lang="ru-RU" dirty="0" smtClean="0"/>
              <a:t>- при общении с лицами с признаками острой респираторной вирусной инфекции;   </a:t>
            </a:r>
          </a:p>
          <a:p>
            <a:r>
              <a:rPr lang="ru-RU" dirty="0" smtClean="0"/>
              <a:t>- при рисках инфицирования другими инфекциями, передающимися воздушно-капельным путем.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2703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Маски могут иметь разную конструкцию. Они могут быть одноразовыми или могут применяться многократно. Есть маски, которые служат 2, 4, 6 часов. Стоимость этих масок различная, из-за различной пропитки. Но нельзя все время носить одну и ту же маску, тем самым вы можете инфицировать дважды сами себя. Какой стороной внутрь носить медицинскую маску - непринципиально.   </a:t>
            </a:r>
          </a:p>
          <a:p>
            <a:r>
              <a:rPr lang="ru-RU" dirty="0" smtClean="0"/>
              <a:t>           Чтобы обезопасить себя от заражения, крайне важно правильно ее носить:   </a:t>
            </a:r>
          </a:p>
          <a:p>
            <a:r>
              <a:rPr lang="ru-RU" dirty="0" smtClean="0"/>
              <a:t>- маска должна тщательно закрепляться, плотно закрывать рот и нос, не оставляя зазоров;   </a:t>
            </a:r>
          </a:p>
          <a:p>
            <a:r>
              <a:rPr lang="ru-RU" dirty="0" smtClean="0"/>
              <a:t>- старайтесь не касаться поверхностей маски при ее снятии, если вы ее коснулись, тщательно вымойте руки с мылом или спиртовым средством;   </a:t>
            </a:r>
          </a:p>
          <a:p>
            <a:r>
              <a:rPr lang="ru-RU" dirty="0" smtClean="0"/>
              <a:t>- влажную или отсыревшую маску следует сменить на новую, сухую;   </a:t>
            </a:r>
          </a:p>
          <a:p>
            <a:r>
              <a:rPr lang="ru-RU" dirty="0" smtClean="0"/>
              <a:t>- не используйте вторично одноразовую маску;   </a:t>
            </a:r>
          </a:p>
          <a:p>
            <a:r>
              <a:rPr lang="ru-RU" dirty="0" smtClean="0"/>
              <a:t>- использованную одноразовую маску следует немедленно выбросить в отходы.   </a:t>
            </a:r>
          </a:p>
          <a:p>
            <a:r>
              <a:rPr lang="ru-RU" dirty="0" smtClean="0"/>
              <a:t>           При уходе за больным, после окончания контакта с заболевшим, маску следует немедленно снять. После снятия маски необходимо незамедлительно и тщательно вымыть руки.   </a:t>
            </a:r>
          </a:p>
          <a:p>
            <a:r>
              <a:rPr lang="ru-RU" dirty="0" smtClean="0"/>
              <a:t>           Маска уместна, если вы находитесь в месте массового скопления людей, в общественном транспорте, магазине, аптеке, а также при уходе за больным. Вместе с тем, медики напоминают, что эта одиночная мера не обеспечивает полной защиты от заболевания. Кроме ношения маски необходимо соблюдать другие профилактические меры.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7247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Оставайтесь дома и срочно обращайтесь к врачу.   </a:t>
            </a:r>
          </a:p>
          <a:p>
            <a:r>
              <a:rPr lang="ru-RU" dirty="0" smtClean="0"/>
              <a:t>Следуйте предписаниям врача, соблюдайте постельный режим и пейте как можно больше жидкости.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2108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Вызовите врача.   </a:t>
            </a:r>
          </a:p>
          <a:p>
            <a:r>
              <a:rPr lang="ru-RU" dirty="0" smtClean="0"/>
              <a:t>Выделите больному отдельную комнату в доме. Если это невозможно, соблюдайте расстояние не менее 1 метра от больного.   </a:t>
            </a:r>
          </a:p>
          <a:p>
            <a:r>
              <a:rPr lang="ru-RU" dirty="0" smtClean="0"/>
              <a:t>Ограничьте до минимума контакт между больным и близкими, особенно детьми, пожилыми людьми и лицами, страдающими хроническими заболеваниями.   </a:t>
            </a:r>
          </a:p>
          <a:p>
            <a:r>
              <a:rPr lang="ru-RU" dirty="0" smtClean="0"/>
              <a:t>Часто проветривайте помещение.   </a:t>
            </a:r>
          </a:p>
          <a:p>
            <a:r>
              <a:rPr lang="ru-RU" dirty="0" smtClean="0"/>
              <a:t>Сохраняйте чистоту, как можно чаще мойте и дезинфицируйте поверхности бытовыми моющими средствами.   </a:t>
            </a:r>
          </a:p>
          <a:p>
            <a:r>
              <a:rPr lang="ru-RU" dirty="0" smtClean="0"/>
              <a:t>Часто мойте руки с мылом.   </a:t>
            </a:r>
          </a:p>
          <a:p>
            <a:r>
              <a:rPr lang="ru-RU" dirty="0" smtClean="0"/>
              <a:t>Ухаживая за больным, прикрывайте рот и нос маской или другими защитными средствами (платком, шарфом и др.).Ухаживать за больным должен только один член семьи.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9262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658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60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Источником инфекции при всех вирусных инфекциях является больной человек. 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Мы заражаемся вдыхая воздух с мельчайшими капельками слюны и мокроты, выделяемыми больными при кашле и чихании – воздушно-капельный путь передачи. 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А также при контакте с больными при рукопожатии, обмениваясь предметами личной гигиены (носовой платок, полотенце) и другими предметами быта (посуда, телефон, карандаши, игрушки и </a:t>
            </a:r>
            <a:r>
              <a:rPr lang="ru-RU" dirty="0" err="1" smtClean="0"/>
              <a:t>т.д</a:t>
            </a:r>
            <a:r>
              <a:rPr lang="ru-RU" dirty="0" smtClean="0"/>
              <a:t>) – контактно-бытовой путь передачи.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887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Лечение заболевания проводится под контролем врача, который только после осмотра пациента назначает схему лечения и дает другие рекомендации. Заболевший должен соблюдать постельный режим, полноценно питаться и пить больше жидкости.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1486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Принимать антибиотики в первые дни заболевания - большая ошибка. Антибиотики не способны справиться с вирусом, кроме того, они неблагоприятно влияют на нормальную микрофлору. Антибиотики назначает только врач, только в случае развития осложнений, вызванных присоединением бактериальной инфекции. Принимать антибактериальные препараты в качестве профилактики развития осложнений - опасно и бесполезно.</a:t>
            </a:r>
          </a:p>
          <a:p>
            <a:r>
              <a:rPr lang="ru-RU" dirty="0" smtClean="0"/>
              <a:t>Заболевший человек должен оставаться дома и не создавать угрозу заражения окружающих.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2839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Сегодня уже доказано, что основным  методом специфической профилактики гриппа является вакцинация или как мы ее называем - прививка, что стимулирует организм к выработке защитных антител, которые предотвращают размножение вирусов. Благодаря этому, заболевание предупреждается еще до его начала. Вакцинацию лучше проводить осенью (сентябрь-ноябрь), поскольку заболевания гриппом начинают регистрироваться, как правило, между ноябрем и мартом.  </a:t>
            </a:r>
          </a:p>
          <a:p>
            <a:r>
              <a:rPr lang="ru-RU" dirty="0" smtClean="0"/>
              <a:t>После постановки прививки иммунитет вырабатывается  в течение двух недель, поэтому вакцинация  начинается   заранее.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522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каждой школе также проводятся мероприятия по профилактике:</a:t>
            </a:r>
          </a:p>
          <a:p>
            <a:r>
              <a:rPr lang="ru-RU" dirty="0" smtClean="0"/>
              <a:t>- термометрия при входе в школу – и учащихся, и сотрудников,</a:t>
            </a:r>
          </a:p>
          <a:p>
            <a:r>
              <a:rPr lang="ru-RU" dirty="0" smtClean="0"/>
              <a:t>- работа по специально разработанному расписанию (графику) уроков, перемен, приема пищи в столовой составленному с целью минимизации контактов учащихся,</a:t>
            </a:r>
          </a:p>
          <a:p>
            <a:r>
              <a:rPr lang="ru-RU" dirty="0" smtClean="0"/>
              <a:t>- за каждым классом закреплен отдельный учебный кабинет, в котором дети обучаются по всем предметам, за исключением занятий, требующих специального оборудования (в том числе физическая культура, изобразительное искусство, трудовое обучение, технология, физика, химия),</a:t>
            </a:r>
          </a:p>
          <a:p>
            <a:r>
              <a:rPr lang="ru-RU" dirty="0" smtClean="0"/>
              <a:t>- обеззараживание воздуха  - установка оборудования в кабинетах, рекреациях, столовой, спортзале,</a:t>
            </a:r>
          </a:p>
          <a:p>
            <a:r>
              <a:rPr lang="ru-RU" dirty="0" smtClean="0"/>
              <a:t>- проветривание рекреаций и коридоров помещений общеобразовательных организаций - во время уроков, а учебных кабинетов - во время перемен,</a:t>
            </a:r>
          </a:p>
          <a:p>
            <a:r>
              <a:rPr lang="ru-RU" dirty="0" smtClean="0"/>
              <a:t>- дополнительно к основным средствам гигиены (мыло, горячая вода) используются дезинфицирующие средства для обработки рук,</a:t>
            </a:r>
          </a:p>
          <a:p>
            <a:r>
              <a:rPr lang="ru-RU" dirty="0" smtClean="0"/>
              <a:t>- уборка помещений с применением противовирусных дезинфицирующих средств.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0904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Чистите и дезинфицируйте поверхности, используя бытовые моющие средства.   </a:t>
            </a:r>
          </a:p>
          <a:p>
            <a:r>
              <a:rPr lang="ru-RU" dirty="0" smtClean="0"/>
              <a:t>      Гигиена рук - это важная мера профилактики распространения гриппа и </a:t>
            </a:r>
            <a:r>
              <a:rPr lang="ru-RU" dirty="0" err="1" smtClean="0"/>
              <a:t>коронавирусной</a:t>
            </a:r>
            <a:r>
              <a:rPr lang="ru-RU" dirty="0" smtClean="0"/>
              <a:t> инфекции. Всегда мойте руки после прогулок, игр, перед едой и после посещения туалета. Грязные руки могут стать источником инфекции или болезни. Мытье с мылом удаляет вирусы. Если нет возможности помыть руки с мылом, пользуйтесь спиртсодержащими или дезинфицирующими салфетками.   </a:t>
            </a:r>
          </a:p>
          <a:p>
            <a:r>
              <a:rPr lang="ru-RU" dirty="0" smtClean="0"/>
              <a:t>     Пользуйтесь только индивидуальными предметами личной гигиены (полотенце, зубная щетка).</a:t>
            </a:r>
          </a:p>
          <a:p>
            <a:r>
              <a:rPr lang="ru-RU" dirty="0" smtClean="0"/>
              <a:t>     Чистка и регулярная дезинфекция поверхностей (столов, дверных ручек, стульев, гаджетов и др.) удаляет вирусы. </a:t>
            </a:r>
          </a:p>
          <a:p>
            <a:r>
              <a:rPr lang="ru-RU" dirty="0" smtClean="0"/>
              <a:t>      После использования тренажеров, катания на горках по возвращении домой рекомендуется не просто вымыть лицо и руки с мылом, но и принять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2998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Избегайте излишних поездок и посещений многолюдных мест, можно уменьшить риск заболевания.  </a:t>
            </a:r>
          </a:p>
          <a:p>
            <a:r>
              <a:rPr lang="ru-RU" dirty="0" smtClean="0"/>
              <a:t>       Избегайте близких контактов и пребывания в одном помещении с людьми, имеющими видимые признаки ОРВИ (кашель, чихание, выделения из носа).  Вирусы передаются от больного человека к здоровому воздушно -капельным путем (при чихании, кашле), поэтому необходимо соблюдать расстояние не менее 1,5 метра друг от друга. </a:t>
            </a:r>
          </a:p>
          <a:p>
            <a:r>
              <a:rPr lang="ru-RU" dirty="0" smtClean="0"/>
              <a:t>      Избегайте трогать руками глаза, нос или рот. </a:t>
            </a:r>
            <a:r>
              <a:rPr lang="ru-RU" dirty="0" err="1" smtClean="0"/>
              <a:t>Коронавирус</a:t>
            </a:r>
            <a:r>
              <a:rPr lang="ru-RU" dirty="0" smtClean="0"/>
              <a:t>, как и другие респираторные заболевания, распространяется этими путями. </a:t>
            </a:r>
          </a:p>
          <a:p>
            <a:r>
              <a:rPr lang="ru-RU" dirty="0" smtClean="0"/>
              <a:t>      Надевайте маску или используйте другие подручные средства защиты, чтобы уменьшить риск заболевания. </a:t>
            </a:r>
          </a:p>
          <a:p>
            <a:r>
              <a:rPr lang="ru-RU" dirty="0" smtClean="0"/>
              <a:t>       При кашле, чихании следует прикрывать рот и нос одноразовыми салфетками, которые после использования нужно выбрасывать.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7F6EC-E4B1-42F8-9F2A-79E02DECB3D9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462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gif"/><Relationship Id="rId5" Type="http://schemas.openxmlformats.org/officeDocument/2006/relationships/image" Target="../media/image19.gif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gif"/><Relationship Id="rId4" Type="http://schemas.openxmlformats.org/officeDocument/2006/relationships/image" Target="../media/image22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gif"/><Relationship Id="rId4" Type="http://schemas.openxmlformats.org/officeDocument/2006/relationships/image" Target="../media/image33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1916832"/>
            <a:ext cx="6172200" cy="1894362"/>
          </a:xfrm>
        </p:spPr>
        <p:txBody>
          <a:bodyPr>
            <a:noAutofit/>
          </a:bodyPr>
          <a:lstStyle/>
          <a:p>
            <a:r>
              <a:rPr lang="ru-RU" sz="3600" dirty="0"/>
              <a:t>Профилактика </a:t>
            </a:r>
            <a:r>
              <a:rPr lang="ru-RU" sz="3600" dirty="0" smtClean="0"/>
              <a:t>гриппа и новой </a:t>
            </a:r>
            <a:r>
              <a:rPr lang="ru-RU" sz="3600" dirty="0" err="1"/>
              <a:t>коронавирусной</a:t>
            </a:r>
            <a:r>
              <a:rPr lang="ru-RU" sz="3600" dirty="0"/>
              <a:t> </a:t>
            </a:r>
            <a:r>
              <a:rPr lang="ru-RU" sz="3600" dirty="0" smtClean="0"/>
              <a:t>инфекции </a:t>
            </a:r>
            <a:r>
              <a:rPr lang="en-US" sz="3600" dirty="0" smtClean="0"/>
              <a:t>COVID-1</a:t>
            </a:r>
            <a:r>
              <a:rPr lang="ru-RU" sz="3600" dirty="0"/>
              <a:t>9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2040" y="4221088"/>
            <a:ext cx="3920480" cy="1584176"/>
          </a:xfrm>
        </p:spPr>
        <p:txBody>
          <a:bodyPr>
            <a:noAutofit/>
          </a:bodyPr>
          <a:lstStyle/>
          <a:p>
            <a:pPr algn="just"/>
            <a:r>
              <a:rPr lang="ru-RU" sz="1400" dirty="0"/>
              <a:t>Мартынова Анастасия Александровна</a:t>
            </a:r>
          </a:p>
          <a:p>
            <a:pPr algn="just"/>
            <a:r>
              <a:rPr lang="ru-RU" sz="1400" dirty="0" smtClean="0"/>
              <a:t>специалист - эксперт </a:t>
            </a:r>
            <a:r>
              <a:rPr lang="ru-RU" sz="1400" dirty="0"/>
              <a:t>территориального отделена Управления </a:t>
            </a:r>
            <a:r>
              <a:rPr lang="ru-RU" sz="1400" dirty="0" err="1"/>
              <a:t>Роспотребнадзора</a:t>
            </a:r>
            <a:r>
              <a:rPr lang="ru-RU" sz="1400" dirty="0"/>
              <a:t> по Свердловской области в Ленинском, Верх-</a:t>
            </a:r>
            <a:r>
              <a:rPr lang="ru-RU" sz="1400" dirty="0" err="1"/>
              <a:t>Исетском</a:t>
            </a:r>
            <a:r>
              <a:rPr lang="ru-RU" sz="1400" dirty="0"/>
              <a:t>, Октябрьском и Кировском районах города </a:t>
            </a:r>
            <a:r>
              <a:rPr lang="ru-RU" sz="1400" dirty="0" smtClean="0"/>
              <a:t>Екатеринбурга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19872" y="6412686"/>
            <a:ext cx="2345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г. Екатеринбург 2020 год</a:t>
            </a:r>
            <a:endParaRPr lang="ru-RU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1748313" y="24517"/>
            <a:ext cx="56886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Территориальный отдел Управления </a:t>
            </a:r>
            <a:r>
              <a:rPr lang="ru-RU" sz="1400" dirty="0" err="1"/>
              <a:t>Роспотребнадзора</a:t>
            </a:r>
            <a:r>
              <a:rPr lang="ru-RU" sz="1400" dirty="0"/>
              <a:t> по Свердловской области в Ленинском, Верх-</a:t>
            </a:r>
            <a:r>
              <a:rPr lang="ru-RU" sz="1400" dirty="0" err="1"/>
              <a:t>Исетском</a:t>
            </a:r>
            <a:r>
              <a:rPr lang="ru-RU" sz="1400" dirty="0"/>
              <a:t>, Октябрьском и Кировском районах города </a:t>
            </a:r>
            <a:r>
              <a:rPr lang="ru-RU" sz="1400" dirty="0" smtClean="0"/>
              <a:t>Екатеринбурга</a:t>
            </a:r>
          </a:p>
          <a:p>
            <a:pPr algn="ctr"/>
            <a:r>
              <a:rPr lang="ru-RU" sz="1400" dirty="0"/>
              <a:t>620075, г. Екатеринбург, ул. Мичурина, 91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6945" y="24517"/>
            <a:ext cx="1547664" cy="154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83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Универсальные меры профилактики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1. ЧАСТО МОЙТЕ РУКИ С МЫЛОМ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869160"/>
            <a:ext cx="3816424" cy="18579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060848"/>
            <a:ext cx="3744416" cy="20968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142332"/>
            <a:ext cx="3384376" cy="25518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162591"/>
            <a:ext cx="2454022" cy="245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73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Универсальные меры профилактики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2. СОБЛЮДАЙТЕ РАССТОЯНИЕ И </a:t>
            </a:r>
            <a:r>
              <a:rPr lang="ru-RU" dirty="0" smtClean="0"/>
              <a:t>ЭТИКЕТ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56" y="2276872"/>
            <a:ext cx="2587415" cy="42484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132857"/>
            <a:ext cx="4618484" cy="29558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581128"/>
            <a:ext cx="4762500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72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Универсальные меры профилактики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3. ВЕДИТЕ ЗДОРОВЫЙ ОБРАЗ ЖИЗНИ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708" y="4661387"/>
            <a:ext cx="3528392" cy="22048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88840"/>
            <a:ext cx="4572000" cy="25622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877" y="2202512"/>
            <a:ext cx="3081943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13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Универсальные меры профилактики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ЗАЩИЩАЙТЕ ОРГАНЫ ДЫХАНИЯ С ПОМОЩЬЮ МЕДИЦИНСКОЙ </a:t>
            </a:r>
            <a:r>
              <a:rPr lang="ru-RU" dirty="0" smtClean="0"/>
              <a:t>МАСКИ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420888"/>
            <a:ext cx="3561209" cy="42646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370726"/>
            <a:ext cx="2736304" cy="22795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120" y="4797152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51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ПРАВИЛЬНО НОСИТЬ МАСКУ?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772816"/>
            <a:ext cx="4572000" cy="4572000"/>
          </a:xfrm>
        </p:spPr>
      </p:pic>
    </p:spTree>
    <p:extLst>
      <p:ext uri="{BB962C8B-B14F-4D97-AF65-F5344CB8AC3E}">
        <p14:creationId xmlns:p14="http://schemas.microsoft.com/office/powerpoint/2010/main" val="275203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1484784"/>
            <a:ext cx="8208912" cy="3659669"/>
          </a:xfrm>
        </p:spPr>
      </p:pic>
    </p:spTree>
    <p:extLst>
      <p:ext uri="{BB962C8B-B14F-4D97-AF65-F5344CB8AC3E}">
        <p14:creationId xmlns:p14="http://schemas.microsoft.com/office/powerpoint/2010/main" val="246859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907" y="188640"/>
            <a:ext cx="7467600" cy="720080"/>
          </a:xfrm>
        </p:spPr>
        <p:txBody>
          <a:bodyPr/>
          <a:lstStyle/>
          <a:p>
            <a:r>
              <a:rPr lang="ru-RU" dirty="0"/>
              <a:t>Универсальные меры профилактики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60556" y="1168605"/>
            <a:ext cx="7467600" cy="4873752"/>
          </a:xfrm>
        </p:spPr>
        <p:txBody>
          <a:bodyPr/>
          <a:lstStyle/>
          <a:p>
            <a:r>
              <a:rPr lang="ru-RU" dirty="0"/>
              <a:t>5. ЧТО ДЕЛАТЬ В СЛУЧАЕ ЗАБОЛЕВАНИЯ ГРИППОМ, КОРОНАВИРУСНОЙ ИНФЕКЦИЕЙ?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988840"/>
            <a:ext cx="2990809" cy="36004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642" y="2398131"/>
            <a:ext cx="4435924" cy="22179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672222"/>
            <a:ext cx="4359024" cy="2179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60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ЧТО ДЕЛАТЬ ЕСЛИ В СЕМЬЕ КТО-ТО ЗАБОЛЕЛ ГРИППОМ/   </a:t>
            </a:r>
            <a:br>
              <a:rPr lang="ru-RU" dirty="0"/>
            </a:br>
            <a:r>
              <a:rPr lang="ru-RU" dirty="0"/>
              <a:t>КОРОНАВИРУСНОЙ ИНФЕКЦИЕЙ?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Разместить больного в отдельной комнате.</a:t>
            </a:r>
          </a:p>
          <a:p>
            <a:r>
              <a:rPr lang="ru-RU" dirty="0"/>
              <a:t>Выделить для больного отдельные предметы туалета, посуды, постельного белья.</a:t>
            </a:r>
          </a:p>
          <a:p>
            <a:r>
              <a:rPr lang="ru-RU" dirty="0"/>
              <a:t>Частое проветривание и влажная уборка помещения</a:t>
            </a:r>
          </a:p>
          <a:p>
            <a:r>
              <a:rPr lang="ru-RU" dirty="0"/>
              <a:t>При уходе за больным использовать маску, часто мыть руки</a:t>
            </a:r>
          </a:p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6380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047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467600" cy="1143000"/>
          </a:xfrm>
        </p:spPr>
        <p:txBody>
          <a:bodyPr>
            <a:noAutofit/>
          </a:bodyPr>
          <a:lstStyle/>
          <a:p>
            <a:r>
              <a:rPr lang="ru-RU" sz="2400" b="1" dirty="0"/>
              <a:t>И грипп, и новая </a:t>
            </a:r>
            <a:r>
              <a:rPr lang="ru-RU" sz="2800" b="1" dirty="0" err="1"/>
              <a:t>коронавирусная</a:t>
            </a:r>
            <a:r>
              <a:rPr lang="ru-RU" sz="2800" b="1" dirty="0"/>
              <a:t> инфекция COVID-19 - это респираторные </a:t>
            </a:r>
            <a:r>
              <a:rPr lang="ru-RU" sz="2800" b="1" dirty="0" smtClean="0"/>
              <a:t>заболевания</a:t>
            </a:r>
            <a:endParaRPr lang="ru-RU" sz="2800" b="1" dirty="0"/>
          </a:p>
        </p:txBody>
      </p:sp>
      <p:pic>
        <p:nvPicPr>
          <p:cNvPr id="14" name="Объект 13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751012"/>
            <a:ext cx="4572000" cy="4572000"/>
          </a:xfrm>
        </p:spPr>
      </p:pic>
    </p:spTree>
    <p:extLst>
      <p:ext uri="{BB962C8B-B14F-4D97-AF65-F5344CB8AC3E}">
        <p14:creationId xmlns:p14="http://schemas.microsoft.com/office/powerpoint/2010/main" val="277527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25121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ru-RU" sz="4400" b="1" dirty="0"/>
              <a:t>Группы риска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395536" y="980728"/>
            <a:ext cx="4038600" cy="4525963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/>
              <a:t>Дети</a:t>
            </a:r>
            <a:endParaRPr lang="ru-RU" sz="1800" dirty="0"/>
          </a:p>
          <a:p>
            <a:pPr algn="just"/>
            <a:r>
              <a:rPr lang="ru-RU" sz="1800" dirty="0" smtClean="0"/>
              <a:t>Люди </a:t>
            </a:r>
            <a:r>
              <a:rPr lang="ru-RU" sz="1800" dirty="0"/>
              <a:t>старше 60 лет</a:t>
            </a:r>
          </a:p>
          <a:p>
            <a:pPr algn="just"/>
            <a:r>
              <a:rPr lang="ru-RU" sz="1800" dirty="0" smtClean="0"/>
              <a:t>Люди </a:t>
            </a:r>
            <a:r>
              <a:rPr lang="ru-RU" sz="1800" dirty="0"/>
              <a:t>с хроническими заболеваниями легких (бронхиальная астма, хроническая </a:t>
            </a:r>
            <a:r>
              <a:rPr lang="ru-RU" sz="1800" dirty="0" err="1"/>
              <a:t>обструктивная</a:t>
            </a:r>
            <a:r>
              <a:rPr lang="ru-RU" sz="1800" dirty="0"/>
              <a:t> болезнь легких)</a:t>
            </a:r>
          </a:p>
          <a:p>
            <a:pPr algn="just"/>
            <a:r>
              <a:rPr lang="ru-RU" sz="1800" dirty="0" smtClean="0"/>
              <a:t>Люди </a:t>
            </a:r>
            <a:r>
              <a:rPr lang="ru-RU" sz="1800" dirty="0"/>
              <a:t>с хроническими заболеваниями сердечно-сосудистой системы (врожденные пороки сердца, ишемическая болезнь сердца, сердечная недостаточность)</a:t>
            </a:r>
          </a:p>
          <a:p>
            <a:pPr algn="just"/>
            <a:r>
              <a:rPr lang="ru-RU" sz="1800" dirty="0" smtClean="0"/>
              <a:t>Беременные </a:t>
            </a:r>
            <a:r>
              <a:rPr lang="ru-RU" sz="1800" dirty="0"/>
              <a:t>женщины</a:t>
            </a:r>
          </a:p>
          <a:p>
            <a:pPr algn="just"/>
            <a:r>
              <a:rPr lang="ru-RU" sz="1800" dirty="0" smtClean="0"/>
              <a:t>Медицинские </a:t>
            </a:r>
            <a:r>
              <a:rPr lang="ru-RU" sz="1800" dirty="0"/>
              <a:t>работники</a:t>
            </a:r>
          </a:p>
          <a:p>
            <a:pPr algn="just"/>
            <a:r>
              <a:rPr lang="ru-RU" sz="1800" dirty="0" smtClean="0"/>
              <a:t>Работники </a:t>
            </a:r>
            <a:r>
              <a:rPr lang="ru-RU" sz="1800" dirty="0"/>
              <a:t>общественного транспорта, предприятий общественного питания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04664"/>
            <a:ext cx="3466148" cy="216024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996952"/>
            <a:ext cx="4002161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52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>Пути передачи инфекции</a:t>
            </a:r>
            <a:endParaRPr lang="ru-RU" sz="4000" b="1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33981"/>
            <a:ext cx="2864703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077072"/>
            <a:ext cx="3706800" cy="2483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829091"/>
            <a:ext cx="2643722" cy="20162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124744"/>
            <a:ext cx="5184576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06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Симптомы заболевания</a:t>
            </a:r>
            <a:endParaRPr lang="ru-RU" sz="4000" b="1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Повышение </a:t>
            </a:r>
            <a:r>
              <a:rPr lang="ru-RU" dirty="0" smtClean="0"/>
              <a:t>температуры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Озноб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Общее недомогание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С</a:t>
            </a:r>
            <a:r>
              <a:rPr lang="ru-RU" dirty="0" smtClean="0"/>
              <a:t>лабость </a:t>
            </a:r>
            <a:r>
              <a:rPr lang="ru-RU" dirty="0"/>
              <a:t>головная </a:t>
            </a:r>
            <a:r>
              <a:rPr lang="ru-RU" dirty="0" smtClean="0"/>
              <a:t>боль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Б</a:t>
            </a:r>
            <a:r>
              <a:rPr lang="ru-RU" dirty="0" smtClean="0"/>
              <a:t>оли </a:t>
            </a:r>
            <a:r>
              <a:rPr lang="ru-RU" dirty="0"/>
              <a:t>в </a:t>
            </a:r>
            <a:r>
              <a:rPr lang="ru-RU" dirty="0" smtClean="0"/>
              <a:t>мышцах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Снижение аппетита,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В</a:t>
            </a:r>
            <a:r>
              <a:rPr lang="ru-RU" dirty="0" smtClean="0"/>
              <a:t>озможны </a:t>
            </a:r>
            <a:r>
              <a:rPr lang="ru-RU" dirty="0"/>
              <a:t>тошнота и рвота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772816"/>
            <a:ext cx="4176464" cy="2160240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354" y="4509120"/>
            <a:ext cx="4032448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43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Осложнения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Пневмония</a:t>
            </a:r>
            <a:endParaRPr lang="ru-RU" dirty="0"/>
          </a:p>
          <a:p>
            <a:endParaRPr lang="ru-RU" dirty="0"/>
          </a:p>
          <a:p>
            <a:r>
              <a:rPr lang="ru-RU" dirty="0" smtClean="0"/>
              <a:t>Энцефалит</a:t>
            </a:r>
            <a:r>
              <a:rPr lang="ru-RU" dirty="0"/>
              <a:t>, менингит</a:t>
            </a:r>
          </a:p>
          <a:p>
            <a:endParaRPr lang="ru-RU" dirty="0"/>
          </a:p>
          <a:p>
            <a:r>
              <a:rPr lang="ru-RU" dirty="0" smtClean="0"/>
              <a:t>Осложнения </a:t>
            </a:r>
            <a:r>
              <a:rPr lang="ru-RU" dirty="0"/>
              <a:t>беременности, развитие патологии плода</a:t>
            </a:r>
          </a:p>
          <a:p>
            <a:endParaRPr lang="ru-RU" dirty="0"/>
          </a:p>
          <a:p>
            <a:r>
              <a:rPr lang="ru-RU" dirty="0" smtClean="0"/>
              <a:t>Обострение </a:t>
            </a:r>
            <a:r>
              <a:rPr lang="ru-RU" dirty="0"/>
              <a:t>хронических заболеваний</a:t>
            </a: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76672"/>
            <a:ext cx="4162870" cy="4896544"/>
          </a:xfrm>
        </p:spPr>
      </p:pic>
    </p:spTree>
    <p:extLst>
      <p:ext uri="{BB962C8B-B14F-4D97-AF65-F5344CB8AC3E}">
        <p14:creationId xmlns:p14="http://schemas.microsoft.com/office/powerpoint/2010/main" val="183962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Антибиотики </a:t>
            </a:r>
            <a:endParaRPr lang="ru-RU" sz="4000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751012"/>
            <a:ext cx="5043264" cy="5043264"/>
          </a:xfrm>
        </p:spPr>
      </p:pic>
    </p:spTree>
    <p:extLst>
      <p:ext uri="{BB962C8B-B14F-4D97-AF65-F5344CB8AC3E}">
        <p14:creationId xmlns:p14="http://schemas.microsoft.com/office/powerpoint/2010/main" val="388510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Профилактика</a:t>
            </a:r>
            <a:endParaRPr lang="ru-RU" sz="40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73" y="1600200"/>
            <a:ext cx="7386853" cy="4873625"/>
          </a:xfrm>
        </p:spPr>
      </p:pic>
    </p:spTree>
    <p:extLst>
      <p:ext uri="{BB962C8B-B14F-4D97-AF65-F5344CB8AC3E}">
        <p14:creationId xmlns:p14="http://schemas.microsoft.com/office/powerpoint/2010/main" val="19682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Профилактика </a:t>
            </a:r>
            <a:endParaRPr lang="ru-RU" sz="4000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комфортный температурный режим </a:t>
            </a:r>
            <a:r>
              <a:rPr lang="ru-RU" dirty="0" smtClean="0"/>
              <a:t>помещений</a:t>
            </a:r>
            <a:endParaRPr lang="ru-RU" dirty="0"/>
          </a:p>
          <a:p>
            <a:pPr algn="just"/>
            <a:r>
              <a:rPr lang="ru-RU" dirty="0"/>
              <a:t>регулярное </a:t>
            </a:r>
            <a:r>
              <a:rPr lang="ru-RU" dirty="0" smtClean="0"/>
              <a:t>проветривание</a:t>
            </a:r>
            <a:endParaRPr lang="ru-RU" dirty="0"/>
          </a:p>
          <a:p>
            <a:pPr algn="just"/>
            <a:r>
              <a:rPr lang="ru-RU" dirty="0"/>
              <a:t>ежедневная влажная уборка помещений с помощью моющих </a:t>
            </a:r>
            <a:r>
              <a:rPr lang="ru-RU" dirty="0" smtClean="0"/>
              <a:t>средств</a:t>
            </a:r>
            <a:endParaRPr lang="ru-RU" dirty="0"/>
          </a:p>
          <a:p>
            <a:pPr algn="just"/>
            <a:r>
              <a:rPr lang="ru-RU" dirty="0"/>
              <a:t>переохлаждение снижает иммунитет, поэтому необходимо одеваться по </a:t>
            </a:r>
            <a:r>
              <a:rPr lang="ru-RU" dirty="0" smtClean="0"/>
              <a:t>погоде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16632"/>
            <a:ext cx="3729608" cy="2465333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706289"/>
            <a:ext cx="4421416" cy="292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82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127</TotalTime>
  <Words>1530</Words>
  <Application>Microsoft Office PowerPoint</Application>
  <PresentationFormat>Экран (4:3)</PresentationFormat>
  <Paragraphs>130</Paragraphs>
  <Slides>18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Эркер</vt:lpstr>
      <vt:lpstr>Профилактика гриппа и новой коронавирусной инфекции COVID-19</vt:lpstr>
      <vt:lpstr>И грипп, и новая коронавирусная инфекция COVID-19 - это респираторные заболевания</vt:lpstr>
      <vt:lpstr>Группы риска </vt:lpstr>
      <vt:lpstr>Пути передачи инфекции</vt:lpstr>
      <vt:lpstr>Симптомы заболевания</vt:lpstr>
      <vt:lpstr>Осложнения</vt:lpstr>
      <vt:lpstr>Антибиотики </vt:lpstr>
      <vt:lpstr>Профилактика</vt:lpstr>
      <vt:lpstr>Профилактика </vt:lpstr>
      <vt:lpstr>Универсальные меры профилактики</vt:lpstr>
      <vt:lpstr>Универсальные меры профилактики</vt:lpstr>
      <vt:lpstr>Универсальные меры профилактики</vt:lpstr>
      <vt:lpstr>Универсальные меры профилактики</vt:lpstr>
      <vt:lpstr>КАК ПРАВИЛЬНО НОСИТЬ МАСКУ? </vt:lpstr>
      <vt:lpstr>Презентация PowerPoint</vt:lpstr>
      <vt:lpstr>Универсальные меры профилактики</vt:lpstr>
      <vt:lpstr>ЧТО ДЕЛАТЬ ЕСЛИ В СЕМЬЕ КТО-ТО ЗАБОЛЕЛ ГРИППОМ/    КОРОНАВИРУСНОЙ ИНФЕКЦИЕЙ?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гриппа и новой коронавирусной инфекции COVID-19</dc:title>
  <dc:creator>Vasya</dc:creator>
  <cp:lastModifiedBy>User</cp:lastModifiedBy>
  <cp:revision>15</cp:revision>
  <dcterms:created xsi:type="dcterms:W3CDTF">2020-09-01T16:42:48Z</dcterms:created>
  <dcterms:modified xsi:type="dcterms:W3CDTF">2020-11-03T10:24:19Z</dcterms:modified>
</cp:coreProperties>
</file>