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59" r:id="rId6"/>
    <p:sldId id="263" r:id="rId7"/>
    <p:sldId id="264" r:id="rId8"/>
    <p:sldId id="265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2C1B-9A49-4E87-AAE5-F4CC7880EF8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6D87-14DF-4FEC-B29B-652E7345F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21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2C1B-9A49-4E87-AAE5-F4CC7880EF8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6D87-14DF-4FEC-B29B-652E7345F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29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2C1B-9A49-4E87-AAE5-F4CC7880EF8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6D87-14DF-4FEC-B29B-652E7345F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2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2C1B-9A49-4E87-AAE5-F4CC7880EF8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6D87-14DF-4FEC-B29B-652E7345F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2C1B-9A49-4E87-AAE5-F4CC7880EF8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6D87-14DF-4FEC-B29B-652E7345F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47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2C1B-9A49-4E87-AAE5-F4CC7880EF8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6D87-14DF-4FEC-B29B-652E7345F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5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2C1B-9A49-4E87-AAE5-F4CC7880EF8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6D87-14DF-4FEC-B29B-652E7345F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4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2C1B-9A49-4E87-AAE5-F4CC7880EF8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6D87-14DF-4FEC-B29B-652E7345F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0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2C1B-9A49-4E87-AAE5-F4CC7880EF8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6D87-14DF-4FEC-B29B-652E7345F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0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2C1B-9A49-4E87-AAE5-F4CC7880EF8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6D87-14DF-4FEC-B29B-652E7345F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81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2C1B-9A49-4E87-AAE5-F4CC7880EF8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6D87-14DF-4FEC-B29B-652E7345F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3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32C1B-9A49-4E87-AAE5-F4CC7880EF8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16D87-14DF-4FEC-B29B-652E7345F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698" y="354226"/>
            <a:ext cx="11254811" cy="4209536"/>
          </a:xfrm>
        </p:spPr>
        <p:txBody>
          <a:bodyPr>
            <a:normAutofit/>
          </a:bodyPr>
          <a:lstStyle/>
          <a:p>
            <a:r>
              <a:rPr lang="ru-RU" sz="7200" i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Дополнительная </a:t>
            </a:r>
            <a:r>
              <a:rPr lang="ru-RU" sz="7200" i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общеобразовательная</a:t>
            </a:r>
            <a:br>
              <a:rPr lang="ru-RU" sz="7200" i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7200" i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общеразвивающая </a:t>
            </a:r>
            <a:r>
              <a:rPr lang="ru-RU" sz="7200" i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7200" i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7200" i="1" dirty="0" err="1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Речевичок</a:t>
            </a:r>
            <a:r>
              <a:rPr lang="ru-RU" sz="7200" i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endParaRPr lang="ru-RU" sz="7200" i="1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6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AB1353-FB7F-4609-9B20-DE2D4F36C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9274" y="1217280"/>
            <a:ext cx="8723871" cy="1863673"/>
          </a:xfrm>
          <a:solidFill>
            <a:srgbClr val="FAF1A6"/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Учитель – логопед:</a:t>
            </a:r>
            <a:br>
              <a:rPr lang="ru-RU" b="1" dirty="0"/>
            </a:br>
            <a:r>
              <a:rPr lang="ru-RU" b="1" dirty="0"/>
              <a:t>Лиханова Елена Владимировна</a:t>
            </a:r>
            <a:br>
              <a:rPr lang="ru-RU" b="1" dirty="0"/>
            </a:br>
            <a:r>
              <a:rPr lang="ru-RU" b="1" dirty="0"/>
              <a:t>I КК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0732AE-EDB6-4AAE-AAB7-0755606A8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9275" y="3080953"/>
            <a:ext cx="8723871" cy="3286897"/>
          </a:xfrm>
          <a:solidFill>
            <a:srgbClr val="FAF1A6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Образование: </a:t>
            </a:r>
          </a:p>
          <a:p>
            <a:pPr marL="0" indent="0">
              <a:buNone/>
            </a:pPr>
            <a:r>
              <a:rPr lang="ru-RU" dirty="0"/>
              <a:t>1997г., Уральский государственный педагогический университет по специальности олигофренопедагогика и логопедия, квалификация учитель-логопед, </a:t>
            </a:r>
            <a:r>
              <a:rPr lang="ru-RU" dirty="0" err="1"/>
              <a:t>олигофренопедагог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Стаж </a:t>
            </a:r>
            <a:r>
              <a:rPr lang="ru-RU" dirty="0"/>
              <a:t>педагогической работы  20 года, в данной должности 19 лет, в данном учреждении 15 лет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3" y="1101416"/>
            <a:ext cx="2968353" cy="44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141" y="941774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Цель </a:t>
            </a: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программы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AF1A6"/>
          </a:solidFill>
        </p:spPr>
        <p:txBody>
          <a:bodyPr>
            <a:normAutofit fontScale="55000" lnSpcReduction="20000"/>
          </a:bodyPr>
          <a:lstStyle/>
          <a:p>
            <a:r>
              <a:rPr lang="ru-RU" sz="4800" dirty="0" smtClean="0">
                <a:latin typeface="Arial Narrow" panose="020B0606020202030204" pitchFamily="34" charset="0"/>
              </a:rPr>
              <a:t>Создать </a:t>
            </a:r>
            <a:r>
              <a:rPr lang="ru-RU" sz="4800" dirty="0" smtClean="0">
                <a:latin typeface="Arial Narrow" panose="020B0606020202030204" pitchFamily="34" charset="0"/>
              </a:rPr>
              <a:t>условия </a:t>
            </a:r>
            <a:r>
              <a:rPr lang="ru-RU" sz="4800" dirty="0">
                <a:latin typeface="Arial Narrow" panose="020B0606020202030204" pitchFamily="34" charset="0"/>
              </a:rPr>
              <a:t>для коррекции речевых нарушений у детей старшего дошкольного </a:t>
            </a:r>
            <a:r>
              <a:rPr lang="ru-RU" sz="4800" dirty="0" smtClean="0">
                <a:latin typeface="Arial Narrow" panose="020B0606020202030204" pitchFamily="34" charset="0"/>
              </a:rPr>
              <a:t>возраста;</a:t>
            </a:r>
            <a:endParaRPr lang="ru-RU" sz="4800" dirty="0">
              <a:latin typeface="Arial Narrow" panose="020B0606020202030204" pitchFamily="34" charset="0"/>
            </a:endParaRPr>
          </a:p>
          <a:p>
            <a:r>
              <a:rPr lang="ru-RU" sz="4800" dirty="0" smtClean="0">
                <a:latin typeface="Arial Narrow" panose="020B0606020202030204" pitchFamily="34" charset="0"/>
              </a:rPr>
              <a:t>Развивать </a:t>
            </a:r>
            <a:r>
              <a:rPr lang="ru-RU" sz="4800" dirty="0">
                <a:latin typeface="Arial Narrow" panose="020B0606020202030204" pitchFamily="34" charset="0"/>
              </a:rPr>
              <a:t>связную речь у воспитанников через формирование умения соотносить знаковые символы с образами, составление распространенных предложений, рассказов на основе зрительных схем, картинок;</a:t>
            </a:r>
          </a:p>
          <a:p>
            <a:r>
              <a:rPr lang="ru-RU" sz="4800" dirty="0" smtClean="0">
                <a:latin typeface="Arial Narrow" panose="020B0606020202030204" pitchFamily="34" charset="0"/>
              </a:rPr>
              <a:t>Реализовать </a:t>
            </a:r>
            <a:r>
              <a:rPr lang="ru-RU" sz="4800" dirty="0">
                <a:latin typeface="Arial Narrow" panose="020B0606020202030204" pitchFamily="34" charset="0"/>
              </a:rPr>
              <a:t>коррекционно-развивающую деятельность путем формирования умения детей использовать коррекционные игры в игровой деятельности;</a:t>
            </a:r>
          </a:p>
          <a:p>
            <a:r>
              <a:rPr lang="ru-RU" sz="4800" dirty="0" smtClean="0">
                <a:latin typeface="Arial Narrow" panose="020B0606020202030204" pitchFamily="34" charset="0"/>
              </a:rPr>
              <a:t>Использовать </a:t>
            </a:r>
            <a:r>
              <a:rPr lang="ru-RU" sz="4800" dirty="0">
                <a:latin typeface="Arial Narrow" panose="020B0606020202030204" pitchFamily="34" charset="0"/>
              </a:rPr>
              <a:t>коррекционные методы работы для развития связной речи;</a:t>
            </a:r>
          </a:p>
          <a:p>
            <a:r>
              <a:rPr lang="ru-RU" sz="4800" dirty="0" smtClean="0">
                <a:latin typeface="Arial Narrow" panose="020B0606020202030204" pitchFamily="34" charset="0"/>
              </a:rPr>
              <a:t>Вовлекать </a:t>
            </a:r>
            <a:r>
              <a:rPr lang="ru-RU" sz="4800" dirty="0">
                <a:latin typeface="Arial Narrow" panose="020B0606020202030204" pitchFamily="34" charset="0"/>
              </a:rPr>
              <a:t>родительское сообщество в педагогический процесс, учитывая возрастные и иные категории </a:t>
            </a:r>
            <a:r>
              <a:rPr lang="ru-RU" sz="4800" dirty="0" smtClean="0">
                <a:latin typeface="Arial Narrow" panose="020B0606020202030204" pitchFamily="34" charset="0"/>
              </a:rPr>
              <a:t>детей.</a:t>
            </a:r>
            <a:endParaRPr lang="ru-RU" sz="4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4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75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Целевые ориентиры: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1429"/>
            <a:ext cx="10515600" cy="4725534"/>
          </a:xfrm>
        </p:spPr>
        <p:txBody>
          <a:bodyPr/>
          <a:lstStyle/>
          <a:p>
            <a:endParaRPr lang="ru-RU" b="1" dirty="0">
              <a:latin typeface="Arial Narrow" panose="020B0606020202030204" pitchFamily="34" charset="0"/>
            </a:endParaRPr>
          </a:p>
          <a:p>
            <a:r>
              <a:rPr lang="ru-RU" sz="3600" b="1" dirty="0" smtClean="0">
                <a:latin typeface="Arial Narrow" panose="020B0606020202030204" pitchFamily="34" charset="0"/>
              </a:rPr>
              <a:t>Развитие речевого дыхания</a:t>
            </a:r>
            <a:endParaRPr lang="ru-RU" sz="3600" b="1" dirty="0">
              <a:latin typeface="Arial Narrow" panose="020B0606020202030204" pitchFamily="34" charset="0"/>
            </a:endParaRPr>
          </a:p>
          <a:p>
            <a:r>
              <a:rPr lang="ru-RU" sz="3600" b="1" dirty="0" smtClean="0">
                <a:latin typeface="Arial Narrow" panose="020B0606020202030204" pitchFamily="34" charset="0"/>
              </a:rPr>
              <a:t>Развитие у </a:t>
            </a:r>
            <a:r>
              <a:rPr lang="ru-RU" sz="3600" b="1" dirty="0">
                <a:latin typeface="Arial Narrow" panose="020B0606020202030204" pitchFamily="34" charset="0"/>
              </a:rPr>
              <a:t>детей </a:t>
            </a:r>
            <a:r>
              <a:rPr lang="ru-RU" sz="3600" b="1" dirty="0" smtClean="0">
                <a:latin typeface="Arial Narrow" panose="020B0606020202030204" pitchFamily="34" charset="0"/>
              </a:rPr>
              <a:t>основных движений </a:t>
            </a:r>
            <a:r>
              <a:rPr lang="ru-RU" sz="3600" b="1" dirty="0">
                <a:latin typeface="Arial Narrow" panose="020B0606020202030204" pitchFamily="34" charset="0"/>
              </a:rPr>
              <a:t>органов речи посредством артикуляционной гимнастики</a:t>
            </a:r>
          </a:p>
          <a:p>
            <a:r>
              <a:rPr lang="ru-RU" sz="3600" b="1" dirty="0">
                <a:latin typeface="Arial Narrow" panose="020B0606020202030204" pitchFamily="34" charset="0"/>
              </a:rPr>
              <a:t>Постановка дефектно произносимых звуков</a:t>
            </a:r>
          </a:p>
          <a:p>
            <a:r>
              <a:rPr lang="ru-RU" sz="3600" b="1" dirty="0" smtClean="0">
                <a:latin typeface="Arial Narrow" panose="020B0606020202030204" pitchFamily="34" charset="0"/>
              </a:rPr>
              <a:t>Автоматизация поставленных звуков</a:t>
            </a:r>
            <a:endParaRPr lang="ru-RU" sz="3600" b="1" dirty="0">
              <a:latin typeface="Arial Narrow" panose="020B0606020202030204" pitchFamily="34" charset="0"/>
            </a:endParaRPr>
          </a:p>
          <a:p>
            <a:r>
              <a:rPr lang="ru-RU" sz="3600" b="1" dirty="0" smtClean="0">
                <a:latin typeface="Arial Narrow" panose="020B0606020202030204" pitchFamily="34" charset="0"/>
              </a:rPr>
              <a:t>Развитие фонематического слуха</a:t>
            </a:r>
            <a:endParaRPr lang="ru-RU" sz="3600" b="1" dirty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7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Артикуляционная гимнастика « Веселый язычок»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686" y="1690688"/>
            <a:ext cx="10392228" cy="510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1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299ACA7-03D1-4C63-ABAB-B8CBF91C6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9996" y="172305"/>
            <a:ext cx="3444743" cy="267318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8BAC615-47F2-4721-9F9E-E48888110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75" y="296562"/>
            <a:ext cx="3523749" cy="25489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45C4E9B-E87D-441B-93B9-64C776322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87" y="3628046"/>
            <a:ext cx="3134272" cy="24926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3E68FF3-DD1B-4F03-8A4D-7F5F1041B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227" y="3527470"/>
            <a:ext cx="3748248" cy="28225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5B70A73-EB7E-4CC6-87A4-9658A0B864CE}"/>
              </a:ext>
            </a:extLst>
          </p:cNvPr>
          <p:cNvSpPr txBox="1"/>
          <p:nvPr/>
        </p:nvSpPr>
        <p:spPr>
          <a:xfrm>
            <a:off x="2754267" y="2782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Развитие речевого дыхания</a:t>
            </a:r>
          </a:p>
        </p:txBody>
      </p:sp>
    </p:spTree>
    <p:extLst>
      <p:ext uri="{BB962C8B-B14F-4D97-AF65-F5344CB8AC3E}">
        <p14:creationId xmlns:p14="http://schemas.microsoft.com/office/powerpoint/2010/main" val="79532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9CD1D4-8236-4A85-AD09-752B2601C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297"/>
            <a:ext cx="10515600" cy="5023666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Проводимая  работа по обучению дошкольников правильному звукопроизношению и развитию фонематического слуха должна проходить в тесном взаимодействии с </a:t>
            </a:r>
            <a:r>
              <a:rPr lang="ru-RU" sz="3600" dirty="0" smtClean="0"/>
              <a:t>родителями (законными представителями). Только </a:t>
            </a:r>
            <a:r>
              <a:rPr lang="ru-RU" sz="3600" dirty="0"/>
              <a:t>такое сотрудничество даст желаемые результаты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6498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486BDD-158F-48F3-8F58-93B5949E8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Пособия, используемые в работе.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4AB00C8-964A-43A4-B9EB-61AAD061A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610" y="1690688"/>
            <a:ext cx="3545840" cy="43576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A191359-D57C-4114-BA8D-E97B597DD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6868"/>
            <a:ext cx="3229031" cy="45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1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690688"/>
            <a:ext cx="8953500" cy="3516880"/>
          </a:xfrm>
        </p:spPr>
      </p:pic>
    </p:spTree>
    <p:extLst>
      <p:ext uri="{BB962C8B-B14F-4D97-AF65-F5344CB8AC3E}">
        <p14:creationId xmlns:p14="http://schemas.microsoft.com/office/powerpoint/2010/main" val="38406993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190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Times New Roman</vt:lpstr>
      <vt:lpstr>Тема Office</vt:lpstr>
      <vt:lpstr>Дополнительная общеобразовательная общеразвивающая программа «Речевичок»</vt:lpstr>
      <vt:lpstr>Учитель – логопед: Лиханова Елена Владимировна I КК </vt:lpstr>
      <vt:lpstr>Цель программы                     </vt:lpstr>
      <vt:lpstr>Целевые ориентиры:</vt:lpstr>
      <vt:lpstr>Артикуляционная гимнастика « Веселый язычок»</vt:lpstr>
      <vt:lpstr>Презентация PowerPoint</vt:lpstr>
      <vt:lpstr>Презентация PowerPoint</vt:lpstr>
      <vt:lpstr>Пособия, используемые в работе.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Речевичок</dc:title>
  <dc:creator>Пользователь Windows</dc:creator>
  <cp:lastModifiedBy>dns</cp:lastModifiedBy>
  <cp:revision>23</cp:revision>
  <dcterms:created xsi:type="dcterms:W3CDTF">2020-02-03T17:23:33Z</dcterms:created>
  <dcterms:modified xsi:type="dcterms:W3CDTF">2020-10-12T05:24:56Z</dcterms:modified>
</cp:coreProperties>
</file>