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8"/>
  </p:notesMasterIdLst>
  <p:sldIdLst>
    <p:sldId id="256" r:id="rId2"/>
    <p:sldId id="257" r:id="rId3"/>
    <p:sldId id="258" r:id="rId4"/>
    <p:sldId id="268" r:id="rId5"/>
    <p:sldId id="269" r:id="rId6"/>
    <p:sldId id="266" r:id="rId7"/>
    <p:sldId id="267" r:id="rId8"/>
    <p:sldId id="270" r:id="rId9"/>
    <p:sldId id="259" r:id="rId10"/>
    <p:sldId id="260" r:id="rId11"/>
    <p:sldId id="261" r:id="rId12"/>
    <p:sldId id="271" r:id="rId13"/>
    <p:sldId id="263" r:id="rId14"/>
    <p:sldId id="264" r:id="rId15"/>
    <p:sldId id="265" r:id="rId16"/>
    <p:sldId id="26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7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FDE8B-4A39-4A3B-870F-40FDD510AEC2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9CFB3-8555-4786-93DE-212B745C0D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43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CFB3-8555-4786-93DE-212B745C0DA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6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CFB3-8555-4786-93DE-212B745C0DA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05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82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97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47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2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45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7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5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4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0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36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FB7F0-2B62-4AA3-9AD8-0E9F54EDDF08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7604C-3DBC-49BE-9E7E-AB265F28CB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2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3.bp.blogspot.com/-WkEEidlYjGA/Wz-ZMi2fQ3I/AAAAAAAACyo/JJpXpI_CJtsOuP2KJDM8eaY5Vh-MDdgMwCLcBGAs/s1600/Powerpoint%2BBackgrounds%2B%2528Lovely%2BChrist%2529%2B%252815%2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302433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Общеразвивающая программа дополнительного образования </a:t>
            </a:r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259228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«ЗНАЙКА»</a:t>
            </a:r>
          </a:p>
          <a:p>
            <a:r>
              <a:rPr lang="ru-RU" sz="36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Для детей 3-7 лет</a:t>
            </a:r>
            <a:endParaRPr lang="ru-RU" sz="3600" b="1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математика</a:t>
            </a:r>
            <a:endParaRPr lang="ru-RU" sz="6000" dirty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2572003" cy="37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42711"/>
            <a:ext cx="2787245" cy="3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0388">
            <a:off x="362537" y="2989737"/>
            <a:ext cx="2677319" cy="36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677">
            <a:off x="5913191" y="2826118"/>
            <a:ext cx="2870200" cy="377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3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Дополнительные материалы</a:t>
            </a:r>
            <a:endParaRPr lang="ru-RU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1830"/>
            <a:ext cx="2808312" cy="276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3341"/>
            <a:ext cx="2153739" cy="28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24" y="1313657"/>
            <a:ext cx="266429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1305395"/>
            <a:ext cx="23526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191">
            <a:off x="4607889" y="3938393"/>
            <a:ext cx="2729031" cy="274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296">
            <a:off x="7172501" y="3879176"/>
            <a:ext cx="1756738" cy="28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7586">
            <a:off x="2359808" y="3802335"/>
            <a:ext cx="2184899" cy="28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324">
            <a:off x="244862" y="3884997"/>
            <a:ext cx="2097064" cy="277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63688" y="764704"/>
            <a:ext cx="7380312" cy="86409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Результаты к окончанию обучения</a:t>
            </a:r>
            <a:b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3-4года</a:t>
            </a:r>
            <a:endParaRPr lang="ru-RU" sz="32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грамота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419600" cy="44224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правильно и четко произносить гласные звуки: « А», « О», «У», «И», «ы» изолированно, в словах и фразовой речи;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 и четко произносить согласные звуки «М-МЬ», «П-ПЬ», « Б- БЬ», « Т-ТЬ», «Д-ДЬ», «Н-НЬ», «К», «Г», «Ф-ФЬ», « В-ВЬ», « Л», «С», «З», «Ц» изолировано в слова и фразовой речи;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произвольно регулировать силу голоса, темп речи, речевое дыхание;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-использовать выразительные средства речи –темп и ритм, паузы, разнообразные интонации;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значение терминов « звук» и        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слово»;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-выполнять упражнения для пальцев и кистей рук;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рисовать прямые вертикальные и горизонтальные линии, округлые линии, штриховать несложные фигуры;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математика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876800" y="2174874"/>
            <a:ext cx="4087688" cy="492653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считать до 3, отсчитывать 3 предмета от большего количества;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умеет узнавать и называть круг, треугольник, шар; находить в окружающей обстановке предметы, сходные по форме;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умеет сравнивать по высоте и длине путем приложения и наложения;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отношения от себя: впереди – сзади, вверху – внизу, справа – слева.</a:t>
            </a:r>
          </a:p>
        </p:txBody>
      </p:sp>
    </p:spTree>
    <p:extLst>
      <p:ext uri="{BB962C8B-B14F-4D97-AF65-F5344CB8AC3E}">
        <p14:creationId xmlns:p14="http://schemas.microsoft.com/office/powerpoint/2010/main" val="6556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992888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Результаты к окончанию обучения  4-5 лет</a:t>
            </a: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5372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грамота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258816" cy="492653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– правильно произносит все звуки родного языка изолированно, в словах, во фразовой речи (если не произносит какие-либо звуки, необходимо обратиться к логопеду); </a:t>
            </a:r>
          </a:p>
          <a:p>
            <a:pPr marL="0" indent="0" algn="just">
              <a:buNone/>
            </a:pPr>
            <a:r>
              <a:rPr lang="ru-RU" dirty="0" smtClean="0"/>
              <a:t>– различает короткие и длинные слова, похожие и непохожие, громкие и тихие; – делит слова на слоги; </a:t>
            </a:r>
          </a:p>
          <a:p>
            <a:pPr marL="0" indent="0" algn="just">
              <a:buNone/>
            </a:pPr>
            <a:r>
              <a:rPr lang="ru-RU" dirty="0" smtClean="0"/>
              <a:t>– дифференцирует твердые и мягкие согласные, называет их изолированно; </a:t>
            </a:r>
          </a:p>
          <a:p>
            <a:pPr marL="0" indent="0" algn="just">
              <a:buNone/>
            </a:pPr>
            <a:r>
              <a:rPr lang="ru-RU" dirty="0" smtClean="0"/>
              <a:t>– определяет и называет первый звук в слове (без призвука гласного); </a:t>
            </a:r>
          </a:p>
          <a:p>
            <a:pPr marL="0" indent="0" algn="just">
              <a:buNone/>
            </a:pPr>
            <a:r>
              <a:rPr lang="ru-RU" dirty="0" smtClean="0"/>
              <a:t>– произвольно регулирует темп, силу голоса, речевое дыхание; </a:t>
            </a:r>
          </a:p>
          <a:p>
            <a:pPr marL="0" indent="0" algn="just">
              <a:buNone/>
            </a:pPr>
            <a:r>
              <a:rPr lang="ru-RU" dirty="0" smtClean="0"/>
              <a:t>– рисует вертикальные, горизонтальные и округлые линии, может штриховать несложные предметы; </a:t>
            </a:r>
          </a:p>
          <a:p>
            <a:pPr marL="0" indent="0" algn="just">
              <a:buNone/>
            </a:pPr>
            <a:r>
              <a:rPr lang="ru-RU" dirty="0" smtClean="0"/>
              <a:t>– выполняет упражнения для пальцев и кистей рук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5372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математика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788024" y="1988840"/>
            <a:ext cx="4536504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dirty="0" smtClean="0"/>
              <a:t>- Уметь выделять и выражать в речи признаки сходства и различия предметов по цвету,</a:t>
            </a:r>
          </a:p>
          <a:p>
            <a:pPr marL="0" indent="0">
              <a:buNone/>
            </a:pPr>
            <a:r>
              <a:rPr lang="ru-RU" sz="1400" dirty="0" smtClean="0"/>
              <a:t>форме, размеру;</a:t>
            </a:r>
          </a:p>
          <a:p>
            <a:pPr marL="0" indent="0">
              <a:buNone/>
            </a:pPr>
            <a:r>
              <a:rPr lang="ru-RU" sz="1400" dirty="0" smtClean="0"/>
              <a:t> -  Уметь в простейших случаях находить общий признак группы, состоящей из 3-4</a:t>
            </a:r>
          </a:p>
          <a:p>
            <a:pPr marL="0" indent="0">
              <a:buNone/>
            </a:pPr>
            <a:r>
              <a:rPr lang="ru-RU" sz="1400" dirty="0" smtClean="0"/>
              <a:t>предметов, находить «лишний» предмет;</a:t>
            </a:r>
          </a:p>
          <a:p>
            <a:pPr marL="0" indent="0">
              <a:buNone/>
            </a:pPr>
            <a:r>
              <a:rPr lang="ru-RU" sz="1400" dirty="0" smtClean="0"/>
              <a:t>-  Уметь считать в пределах 8 в прямом порядке;</a:t>
            </a:r>
          </a:p>
          <a:p>
            <a:pPr marL="0" indent="0">
              <a:buNone/>
            </a:pPr>
            <a:r>
              <a:rPr lang="ru-RU" sz="1400" dirty="0" smtClean="0"/>
              <a:t> Уметь соотносить запись чисел 1-8 с количеством и порядком предметов;</a:t>
            </a:r>
          </a:p>
          <a:p>
            <a:pPr marL="0" indent="0">
              <a:buNone/>
            </a:pPr>
            <a:r>
              <a:rPr lang="ru-RU" sz="1400" dirty="0" smtClean="0"/>
              <a:t>- Уметь сравнивать, опираясь на наглядность, рядом стоящие числа в пределах 8;</a:t>
            </a:r>
          </a:p>
          <a:p>
            <a:pPr marL="0" indent="0">
              <a:buNone/>
            </a:pPr>
            <a:r>
              <a:rPr lang="ru-RU" sz="1400" dirty="0" smtClean="0"/>
              <a:t> - Уметь правильно устанавливать пространственно-временные отношения (шире – уже,</a:t>
            </a:r>
          </a:p>
          <a:p>
            <a:pPr marL="0" indent="0">
              <a:buNone/>
            </a:pPr>
            <a:r>
              <a:rPr lang="ru-RU" sz="1400" dirty="0" smtClean="0"/>
              <a:t>длиннее – короче, справа – слева, выше – ниже, вверху – внизу, раньше – позже и т.д.)</a:t>
            </a:r>
          </a:p>
          <a:p>
            <a:pPr marL="0" indent="0">
              <a:buNone/>
            </a:pPr>
            <a:r>
              <a:rPr lang="ru-RU" sz="1400" dirty="0" smtClean="0"/>
              <a:t> - Уметь определять направление движения от себя (вверх, вниз, вперед, назад, направо,</a:t>
            </a:r>
          </a:p>
          <a:p>
            <a:pPr marL="0" indent="0">
              <a:buNone/>
            </a:pPr>
            <a:r>
              <a:rPr lang="ru-RU" sz="1400" dirty="0" smtClean="0"/>
              <a:t>налево);</a:t>
            </a:r>
          </a:p>
          <a:p>
            <a:pPr marL="0" indent="0">
              <a:buNone/>
            </a:pPr>
            <a:r>
              <a:rPr lang="ru-RU" sz="1400" dirty="0" smtClean="0"/>
              <a:t>- Уметь показывать правую и левую руки, предметы, расположенные справа и слева от</a:t>
            </a:r>
          </a:p>
          <a:p>
            <a:pPr marL="0" indent="0">
              <a:buNone/>
            </a:pPr>
            <a:r>
              <a:rPr lang="ru-RU" sz="1400" dirty="0" smtClean="0"/>
              <a:t>неживого и живого объекта;</a:t>
            </a:r>
          </a:p>
          <a:p>
            <a:pPr marL="0" indent="0">
              <a:buNone/>
            </a:pPr>
            <a:r>
              <a:rPr lang="ru-RU" sz="1400" dirty="0" smtClean="0"/>
              <a:t> - Уметь называть части суток;</a:t>
            </a:r>
          </a:p>
          <a:p>
            <a:pPr marL="0" indent="0">
              <a:buNone/>
            </a:pPr>
            <a:r>
              <a:rPr lang="ru-RU" sz="1400" dirty="0" smtClean="0"/>
              <a:t> - Уметь узнавать и называть квадрат, круг, треугольник, прямоугольник, находить в</a:t>
            </a:r>
          </a:p>
          <a:p>
            <a:pPr marL="0" indent="0">
              <a:buNone/>
            </a:pPr>
            <a:r>
              <a:rPr lang="ru-RU" sz="1400" dirty="0" smtClean="0"/>
              <a:t>окружающей обстановке предметы, сходные по форме.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321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20688"/>
            <a:ext cx="7344816" cy="79208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Результаты к окончанию обучения </a:t>
            </a:r>
            <a:b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5-6 лет</a:t>
            </a:r>
            <a:endParaRPr lang="ru-RU" sz="32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5372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грамота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988840"/>
            <a:ext cx="4464496" cy="5040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знает буквы русского алфавита;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пишет печатные буквы русского алфавита в клетке;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понимает и использует в речи термины «звук» и «буква»;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определяет место звука в слове: в начале, в середине и в конце;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различает гласные, согласные, твердые и мягкие согласные, звонкие и глухие согласные звуки;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пользуется графическим обозначением звуков (гласные — красный квадрат, твердые согласные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синий квадрат, мягкие согласные — зеленый квадрат);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умеет записывать слова условными обозначениями, буквами; – соотносит звук и букву;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пишет слова, предложения условными обозначениями, буквами. – определяет ударный слог, ударную гласную и обозначает соответствующим значком;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проводит звуковой анализ слов;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читает слова, слоги, предложения, небольшие стихотворные тексты;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правильно пользуется терминами «звук», «слог», «слово», «предложение»;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составляет предложение из двух, трех слов, анализирует его;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читает небольшие стихотворные тексты (2–4 строчки).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математика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76056" y="2174874"/>
            <a:ext cx="4320480" cy="4566493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выражать и выделять в речи сходства и различия отдельных предметов и совокупностей.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объединять группы предметов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сравнивать группы предметов по количеству с помощью составления пар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считать в пределах 10 в прямом и обратном порядке, правильно пользоваться порядковыми и количественными числительными.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называть для каждого числа в пределах 10 предыдущее и последующее, сравнивать рядом стоящие числа.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соотносить цифр с количеством предметов.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складывать, сравнивать и вычитать в пределах 5.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пользоваться условной меркой.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узнавать и называть: круг, квадрат, овал, цилиндр, шар, куб, треугольник, прямоугольник.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разбивать фигуры на части и собирать фигуру из частей.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выражать словами нахождение предмета, ориентироваться на листе клетчатой бумаги.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называть части суток, последовательность дней недели, последовательность месяцев в году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355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848872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Результаты к окончанию обучения </a:t>
            </a:r>
            <a:b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200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6-7лет</a:t>
            </a:r>
            <a:endParaRPr lang="ru-RU" sz="32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504055"/>
          </a:xfrm>
        </p:spPr>
        <p:txBody>
          <a:bodyPr>
            <a:normAutofit/>
          </a:bodyPr>
          <a:lstStyle/>
          <a:p>
            <a:r>
              <a:rPr lang="ru-RU" dirty="0" smtClean="0"/>
              <a:t>грамота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323528" y="2174874"/>
            <a:ext cx="4173860" cy="4683125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учебного года ребенок: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проявляет интерес к звучащему слову, чтению, письму;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ориентируется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-буквенной системе родного языка;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понимает смыслоразличительную функцию звуков, букв;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записывает слова, предложения печатными буквами;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разгадывает ребусы, кроссворды;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читает слова, предложения, небольшие стихотворения, тексты, понимает прочитанный текст;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ориентируется в тетради в линейку (широкая и узкая строка);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рисует символические изображения предметов в тетради в линейку; 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овладевает предпосылками учебной деятельности.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5025" y="1412777"/>
            <a:ext cx="4041775" cy="36003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математика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4716016" y="1772816"/>
            <a:ext cx="4536504" cy="5542384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1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знать/понимать: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основные свойства предметов: цвет, форма, размер;</a:t>
            </a:r>
          </a:p>
          <a:p>
            <a:pPr indent="0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последовательность чисел от 1 до 10, уметь читать, записывать     эти числа;</a:t>
            </a:r>
          </a:p>
          <a:p>
            <a:pPr marL="0"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понятия о сохранении количества; простейшие геометрические фигуры</a:t>
            </a:r>
          </a:p>
          <a:p>
            <a:pPr marL="0" indent="0" algn="just">
              <a:buNone/>
            </a:pPr>
            <a:r>
              <a:rPr lang="ru-RU" sz="1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уметь:</a:t>
            </a:r>
            <a:endParaRPr lang="ru-RU" sz="1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объединять совокупности предметов в одно целое;</a:t>
            </a:r>
          </a:p>
          <a:p>
            <a:pPr marL="0"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находить закономерность и продолжать её;</a:t>
            </a:r>
          </a:p>
          <a:p>
            <a:pPr marL="0"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устанавливать пространственные отношения: выше – ниже, слева            – справа, сверху – снизу, ближе – дальше, спереди – сзади, перед, после, между и др.;</a:t>
            </a:r>
          </a:p>
          <a:p>
            <a:pPr marL="0"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сравнивать предметы по длине, ширине, высоте, вместимости;</a:t>
            </a:r>
          </a:p>
          <a:p>
            <a:pPr marL="0"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соотносить запись чисел 1 – 10 с количеством и порядком элементов;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сравнивать совокупности предметов путём составления пар, и на основе этого – сравнивать числа в пределах 10;</a:t>
            </a:r>
          </a:p>
          <a:p>
            <a:pPr marL="0" indent="0" algn="just">
              <a:buNone/>
            </a:pPr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находить в окружающей обстановке предметы, схожие по форме.</a:t>
            </a:r>
          </a:p>
          <a:p>
            <a:pPr marL="0" indent="0" algn="just">
              <a:buNone/>
            </a:pPr>
            <a:r>
              <a:rPr lang="ru-RU" sz="1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приобретенные знания и умения в практической деятельности и повседневной жизни:</a:t>
            </a:r>
          </a:p>
          <a:p>
            <a:pPr marL="0" indent="0" algn="just">
              <a:buNone/>
            </a:pPr>
            <a:r>
              <a:rPr lang="ru-RU" sz="1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для ориентировки в окружающем пространстве (планирование маршрута, выбор пути передвижения и др.);</a:t>
            </a:r>
          </a:p>
          <a:p>
            <a:pPr marL="0" indent="0" algn="just">
              <a:buNone/>
            </a:pPr>
            <a:r>
              <a:rPr lang="ru-RU" sz="1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решения  задач,  связанных  с  бытовыми жизненными ситуациями (покупка, измерение, взвешивание и др.);</a:t>
            </a:r>
          </a:p>
          <a:p>
            <a:pPr marL="0" indent="0" algn="just">
              <a:buNone/>
            </a:pPr>
            <a:r>
              <a:rPr lang="ru-RU" sz="1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  оценки величины предметов на глаз;</a:t>
            </a:r>
          </a:p>
          <a:p>
            <a:pPr marL="0" indent="0" algn="just">
              <a:buNone/>
            </a:pPr>
            <a:r>
              <a:rPr lang="ru-RU" sz="120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самостоятельной конструкторской деятельности (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43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7283152" cy="724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Памятка для родителей</a:t>
            </a:r>
            <a:endParaRPr lang="ru-RU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выполнением домашнего задания.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Прислушиваться к рекомендациям педагога.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вопросы обсуждать вне занятий!!!!!!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3681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 Марина Андреевна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2132856"/>
            <a:ext cx="4608512" cy="4968552"/>
          </a:xfrm>
        </p:spPr>
        <p:txBody>
          <a:bodyPr>
            <a:normAutofit/>
          </a:bodyPr>
          <a:lstStyle/>
          <a:p>
            <a:pPr marL="137160"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</a:p>
          <a:p>
            <a:pPr marL="137160"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Педагогика общего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 Учитель начальных классов.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 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1квалификационная категория воспитателя ДОУ, присвоена в 2015 г.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"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 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marL="137160"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 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лет</a:t>
            </a:r>
          </a:p>
          <a:p>
            <a:pPr marL="137160"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8922-60-555-74</a:t>
            </a:r>
          </a:p>
          <a:p>
            <a:pPr marL="137160" lvl="0" algn="l">
              <a:buClr>
                <a:prstClr val="white">
                  <a:shade val="95000"/>
                </a:prstClr>
              </a:buClr>
              <a:buSzPct val="65000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7" name="Picture 9" descr="C:\Users\VP58\Desktop\IMG_20180827_180848_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96074"/>
            <a:ext cx="3096343" cy="350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499176" cy="11521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Направления программы</a:t>
            </a: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речи, обучение грамоте, обучение чтению.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моторики, подготовка руки к письму.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математических способностей.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внимания, логического мышления.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Цели программы </a:t>
            </a: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Успешная адаптация детей дошкольного возраста к новым образовательным условиям и создание условий гуманного перехода с одной образовательной ступени на другую.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Раскрытие основных направлений речевого развития детей 3–7 лет и задач в соответствии с требованиями Стандарта к структуре Программы, условиям ее реализации и результатам освоения, с учетом возрастных особенностей детей 3–7 лет.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благоприятных условий для формирования аналитико-синтетической активности как предпосылки к обучению грамоте.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теоретического мышления, интереса и способности к чтению.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Введение ребенка в мир слов, звуков через решение проблемно-поисковых задач, ознакомление с окружающим миром, игровую деятельность, художественное слово, экспериментирование, метод проекта.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Задачи</a:t>
            </a: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54461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потребности активно мыслить.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условий не только для получения знаний, умений и навыков, но и для развития психических процессов (внимания, памяти, мышления).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первоначальных лингвистических представлений о слове, звуке, предложении.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возможности непрерывного обучения в условиях образовательной организации.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логических форм мышления.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предпосылок учебной деятельности.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инициативности, самостоятельности.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вариативности и разнообразия содержания Программы, организационных форм ее усвоения.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умения применять полученные знания в разных видах деятельности (игре, общении и т. д.).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и развитие приемов умственной деятельности (анализ и синтез, сравнение, обобщение, классификация, моделирование).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простейших графических умений и навыков, развитие мелкой моторики с целью подготовки руки ребенка к письму.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повышения компетентности педагогов, родителей в вопросах речевого развития ребенка.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5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404664"/>
            <a:ext cx="7139136" cy="101297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Расписание </a:t>
            </a: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71600" y="1600200"/>
            <a:ext cx="828092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Учебный период: </a:t>
            </a:r>
            <a:r>
              <a:rPr lang="ru-RU" dirty="0" smtClean="0">
                <a:solidFill>
                  <a:srgbClr val="FF0000"/>
                </a:solidFill>
              </a:rPr>
              <a:t>октябрь-май</a:t>
            </a:r>
          </a:p>
          <a:p>
            <a:r>
              <a:rPr lang="ru-RU" dirty="0" smtClean="0"/>
              <a:t>Занятия проводятся в малых группах до 12 человек.</a:t>
            </a:r>
          </a:p>
          <a:p>
            <a:r>
              <a:rPr lang="ru-RU" u="sng" dirty="0" smtClean="0">
                <a:solidFill>
                  <a:srgbClr val="FF0000"/>
                </a:solidFill>
              </a:rPr>
              <a:t>Группы разделены о возрастам:</a:t>
            </a:r>
          </a:p>
          <a:p>
            <a:pPr marL="0" indent="0">
              <a:buNone/>
            </a:pPr>
            <a:r>
              <a:rPr lang="ru-RU" dirty="0" smtClean="0"/>
              <a:t>3-4 </a:t>
            </a:r>
            <a:r>
              <a:rPr lang="ru-RU" dirty="0"/>
              <a:t>года </a:t>
            </a:r>
            <a:r>
              <a:rPr lang="ru-RU" dirty="0" smtClean="0"/>
              <a:t>(</a:t>
            </a:r>
            <a:r>
              <a:rPr lang="ru-RU" dirty="0" smtClean="0">
                <a:solidFill>
                  <a:prstClr val="black"/>
                </a:solidFill>
              </a:rPr>
              <a:t>младшая</a:t>
            </a:r>
            <a:r>
              <a:rPr lang="ru-RU" dirty="0" smtClean="0"/>
              <a:t> </a:t>
            </a:r>
            <a:r>
              <a:rPr lang="ru-RU" dirty="0"/>
              <a:t>группа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4-5 года (</a:t>
            </a:r>
            <a:r>
              <a:rPr lang="ru-RU" dirty="0">
                <a:solidFill>
                  <a:prstClr val="black"/>
                </a:solidFill>
              </a:rPr>
              <a:t>средняя</a:t>
            </a:r>
            <a:r>
              <a:rPr lang="ru-RU" dirty="0" smtClean="0"/>
              <a:t> группа)</a:t>
            </a:r>
          </a:p>
          <a:p>
            <a:pPr marL="0" indent="0">
              <a:buNone/>
            </a:pPr>
            <a:r>
              <a:rPr lang="ru-RU" dirty="0" smtClean="0"/>
              <a:t>5-6 лет (</a:t>
            </a:r>
            <a:r>
              <a:rPr lang="ru-RU" dirty="0">
                <a:solidFill>
                  <a:prstClr val="black"/>
                </a:solidFill>
              </a:rPr>
              <a:t>старшая</a:t>
            </a:r>
            <a:r>
              <a:rPr lang="ru-RU" dirty="0" smtClean="0"/>
              <a:t> группа)</a:t>
            </a:r>
          </a:p>
          <a:p>
            <a:pPr marL="0" indent="0">
              <a:buNone/>
            </a:pPr>
            <a:r>
              <a:rPr lang="ru-RU" dirty="0" smtClean="0"/>
              <a:t>6-7 лет (подготовительная группа).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1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620688"/>
            <a:ext cx="7067128" cy="10081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Время проведения занятий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1916832"/>
            <a:ext cx="8496944" cy="4209331"/>
          </a:xfrm>
        </p:spPr>
        <p:txBody>
          <a:bodyPr/>
          <a:lstStyle/>
          <a:p>
            <a:r>
              <a:rPr lang="ru-RU" b="1" dirty="0" smtClean="0"/>
              <a:t>Занятия чередуются по дням недели:</a:t>
            </a:r>
          </a:p>
          <a:p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– Среда</a:t>
            </a:r>
          </a:p>
          <a:p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 -  Четверг</a:t>
            </a:r>
          </a:p>
        </p:txBody>
      </p:sp>
    </p:spTree>
    <p:extLst>
      <p:ext uri="{BB962C8B-B14F-4D97-AF65-F5344CB8AC3E}">
        <p14:creationId xmlns:p14="http://schemas.microsoft.com/office/powerpoint/2010/main" val="4808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721449"/>
              </p:ext>
            </p:extLst>
          </p:nvPr>
        </p:nvGraphicFramePr>
        <p:xfrm>
          <a:off x="683569" y="513526"/>
          <a:ext cx="8460432" cy="6156281"/>
        </p:xfrm>
        <a:graphic>
          <a:graphicData uri="http://schemas.openxmlformats.org/drawingml/2006/table">
            <a:tbl>
              <a:tblPr firstRow="1" firstCol="1" bandRow="1"/>
              <a:tblGrid>
                <a:gridCol w="154032"/>
                <a:gridCol w="2407382"/>
                <a:gridCol w="1615049"/>
                <a:gridCol w="1412079"/>
                <a:gridCol w="1474755"/>
                <a:gridCol w="1397135"/>
              </a:tblGrid>
              <a:tr h="9640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возрастная группа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понедельник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вторник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baseline="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среда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пятница</a:t>
                      </a:r>
                      <a:endParaRPr lang="ru-RU" sz="200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302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 (4-5)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15.15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15.15 -1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4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II(5-6)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16.20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17.00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16.20 – 17.00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36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II (5-6)</a:t>
                      </a:r>
                      <a:endParaRPr kumimoji="0" lang="ru-RU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.1</a:t>
                      </a:r>
                      <a:r>
                        <a:rPr lang="en-US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.1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– 1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1521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IV(6-7)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16.20 – 17.00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16.20 – 17.00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048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316" marR="64316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4316" marR="64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9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35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31224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Учебные пособия для занятий</a:t>
            </a:r>
            <a:br>
              <a:rPr lang="ru-RU" dirty="0" smtClean="0"/>
            </a:br>
            <a:r>
              <a:rPr lang="ru-RU" dirty="0" smtClean="0"/>
              <a:t>(индивидуальные)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85">
            <a:off x="407974" y="1497467"/>
            <a:ext cx="1944216" cy="282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959">
            <a:off x="2684998" y="1512721"/>
            <a:ext cx="1800200" cy="275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96815"/>
            <a:ext cx="216024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42792" cy="17780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537">
            <a:off x="4910948" y="1388951"/>
            <a:ext cx="1995988" cy="27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469">
            <a:off x="7122255" y="1431384"/>
            <a:ext cx="1929309" cy="307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96815"/>
            <a:ext cx="331236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9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461</TotalTime>
  <Words>1418</Words>
  <Application>Microsoft Office PowerPoint</Application>
  <PresentationFormat>Экран (4:3)</PresentationFormat>
  <Paragraphs>182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Batang</vt:lpstr>
      <vt:lpstr>Arial</vt:lpstr>
      <vt:lpstr>Calibri</vt:lpstr>
      <vt:lpstr>Times New Roman</vt:lpstr>
      <vt:lpstr>Тема Office</vt:lpstr>
      <vt:lpstr>Общеразвивающая программа дополнительного образования  </vt:lpstr>
      <vt:lpstr>Педагог Литвиненко Марина Андреевна</vt:lpstr>
      <vt:lpstr>Направления программы</vt:lpstr>
      <vt:lpstr>Цели программы </vt:lpstr>
      <vt:lpstr>Задачи</vt:lpstr>
      <vt:lpstr>Расписание </vt:lpstr>
      <vt:lpstr>Время проведения занятий</vt:lpstr>
      <vt:lpstr>Презентация PowerPoint</vt:lpstr>
      <vt:lpstr>Учебные пособия для занятий (индивидуальные)</vt:lpstr>
      <vt:lpstr>математика</vt:lpstr>
      <vt:lpstr>Дополнительные материалы</vt:lpstr>
      <vt:lpstr>Результаты к окончанию обучения  3-4года</vt:lpstr>
      <vt:lpstr>Результаты к окончанию обучения  4-5 лет</vt:lpstr>
      <vt:lpstr>Результаты к окончанию обучения  5-6 лет</vt:lpstr>
      <vt:lpstr>Результаты к окончанию обучения   6-7лет</vt:lpstr>
      <vt:lpstr>Памятка для родителей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школы развития</dc:title>
  <dc:creator>VP58</dc:creator>
  <cp:lastModifiedBy>dns</cp:lastModifiedBy>
  <cp:revision>35</cp:revision>
  <dcterms:created xsi:type="dcterms:W3CDTF">2020-02-02T10:43:45Z</dcterms:created>
  <dcterms:modified xsi:type="dcterms:W3CDTF">2020-09-28T07:18:37Z</dcterms:modified>
</cp:coreProperties>
</file>